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66" r:id="rId2"/>
    <p:sldId id="268" r:id="rId3"/>
    <p:sldId id="272" r:id="rId4"/>
    <p:sldId id="273" r:id="rId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ck, Naomi (CDC/CGH/DGHT)" initials="neb2" lastIdx="5" clrIdx="0">
    <p:extLst>
      <p:ext uri="{19B8F6BF-5375-455C-9EA6-DF929625EA0E}">
        <p15:presenceInfo xmlns:p15="http://schemas.microsoft.com/office/powerpoint/2012/main" userId="Bock, Naomi (CDC/CGH/DGHT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54"/>
    <a:srgbClr val="003A74"/>
    <a:srgbClr val="000C18"/>
    <a:srgbClr val="59A8D9"/>
    <a:srgbClr val="F5F5F5"/>
    <a:srgbClr val="0077C6"/>
    <a:srgbClr val="B4D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0" autoAdjust="0"/>
    <p:restoredTop sz="94461" autoAdjust="0"/>
  </p:normalViewPr>
  <p:slideViewPr>
    <p:cSldViewPr snapToGrid="0">
      <p:cViewPr varScale="1">
        <p:scale>
          <a:sx n="100" d="100"/>
          <a:sy n="100" d="100"/>
        </p:scale>
        <p:origin x="96" y="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91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8F16E38-9D57-4F2C-85DD-57B28CB4D10D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D6E49A-33FE-45DA-9C8C-79E83B54C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52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65FE410-07CD-4602-8A43-C3E2A59690A8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D5C7D86-F9AC-4B67-82EC-58F43514F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3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958"/>
            <a:ext cx="12192000" cy="697395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2362200"/>
            <a:ext cx="6807200" cy="906496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200" b="1" baseline="0">
                <a:solidFill>
                  <a:schemeClr val="tx2"/>
                </a:solidFill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Division of </a:t>
            </a:r>
            <a:br>
              <a:rPr lang="en-US" dirty="0"/>
            </a:br>
            <a:r>
              <a:rPr lang="en-US" dirty="0"/>
              <a:t>Global HIV &amp; TB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3298247"/>
            <a:ext cx="3759200" cy="401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1" baseline="0">
                <a:solidFill>
                  <a:schemeClr val="tx2"/>
                </a:solidFill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…………………………………………….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54"/>
          <a:stretch/>
        </p:blipFill>
        <p:spPr>
          <a:xfrm>
            <a:off x="10058401" y="5638800"/>
            <a:ext cx="2032001" cy="8713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3" r="72522"/>
          <a:stretch/>
        </p:blipFill>
        <p:spPr>
          <a:xfrm>
            <a:off x="11277600" y="5638800"/>
            <a:ext cx="914400" cy="8713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3" t="17490" r="50746" b="21293"/>
          <a:stretch/>
        </p:blipFill>
        <p:spPr>
          <a:xfrm>
            <a:off x="11145896" y="5791200"/>
            <a:ext cx="914400" cy="5334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4026716" y="3716323"/>
            <a:ext cx="4138568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8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 for Global Health</a:t>
            </a:r>
          </a:p>
          <a:p>
            <a:pPr algn="ctr">
              <a:lnSpc>
                <a:spcPts val="2100"/>
              </a:lnSpc>
            </a:pPr>
            <a:r>
              <a:rPr lang="en-US" sz="18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Centers for Disease Control and Prevention</a:t>
            </a:r>
          </a:p>
        </p:txBody>
      </p:sp>
    </p:spTree>
    <p:extLst>
      <p:ext uri="{BB962C8B-B14F-4D97-AF65-F5344CB8AC3E}">
        <p14:creationId xmlns:p14="http://schemas.microsoft.com/office/powerpoint/2010/main" val="77719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958"/>
            <a:ext cx="12192000" cy="697395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09443" y="1988935"/>
            <a:ext cx="4173115" cy="114015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3300"/>
              </a:lnSpc>
              <a:buNone/>
              <a:defRPr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457200" indent="0" algn="ctr">
              <a:lnSpc>
                <a:spcPts val="3300"/>
              </a:lnSpc>
              <a:buNone/>
              <a:defRPr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914400" indent="0" algn="ctr">
              <a:lnSpc>
                <a:spcPts val="3300"/>
              </a:lnSpc>
              <a:buNone/>
              <a:defRPr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371600" indent="0" algn="ctr">
              <a:lnSpc>
                <a:spcPts val="3300"/>
              </a:lnSpc>
              <a:buNone/>
              <a:defRPr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1828800" indent="0" algn="ctr">
              <a:lnSpc>
                <a:spcPts val="3300"/>
              </a:lnSpc>
              <a:buNone/>
              <a:defRPr>
                <a:solidFill>
                  <a:schemeClr val="bg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009443" y="3533907"/>
            <a:ext cx="4173115" cy="114015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000"/>
              </a:lnSpc>
              <a:buNone/>
              <a:defRPr sz="2000" i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lnSpc>
                <a:spcPts val="2000"/>
              </a:lnSpc>
              <a:buNone/>
              <a:defRPr sz="1800" i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 algn="ctr">
              <a:lnSpc>
                <a:spcPts val="2000"/>
              </a:lnSpc>
              <a:buNone/>
              <a:defRPr sz="1600" i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 algn="ctr">
              <a:lnSpc>
                <a:spcPts val="2000"/>
              </a:lnSpc>
              <a:buNone/>
              <a:defRPr sz="1400" i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 algn="ctr">
              <a:lnSpc>
                <a:spcPts val="2000"/>
              </a:lnSpc>
              <a:buNone/>
              <a:defRPr sz="1400" i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3147244"/>
            <a:ext cx="3759200" cy="11107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1" baseline="0">
                <a:solidFill>
                  <a:schemeClr val="tx2"/>
                </a:solidFill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…………………………………………….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54"/>
          <a:stretch/>
        </p:blipFill>
        <p:spPr>
          <a:xfrm>
            <a:off x="10058401" y="5638800"/>
            <a:ext cx="2032001" cy="8713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3" r="72522"/>
          <a:stretch/>
        </p:blipFill>
        <p:spPr>
          <a:xfrm>
            <a:off x="11277600" y="5638800"/>
            <a:ext cx="914400" cy="8713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3" t="17490" r="50746" b="21293"/>
          <a:stretch/>
        </p:blipFill>
        <p:spPr>
          <a:xfrm>
            <a:off x="11145896" y="5791200"/>
            <a:ext cx="914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7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ta Slide (for content heavy tables and charts)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12192000" cy="6972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619" y="235069"/>
            <a:ext cx="10972800" cy="671293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800"/>
              </a:lnSpc>
              <a:defRPr sz="3600" b="1" baseline="0">
                <a:solidFill>
                  <a:schemeClr val="bg2"/>
                </a:solidFill>
                <a:effectLst/>
                <a:latin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*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751463" y="1090569"/>
            <a:ext cx="10733956" cy="53102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59017"/>
            <a:ext cx="9753600" cy="473978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3A74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3A74"/>
                </a:solidFill>
                <a:latin typeface="Trebuchet MS" panose="020B0603020202020204" pitchFamily="34" charset="0"/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650750" y="6409889"/>
            <a:ext cx="6675967" cy="277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i="1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>
              <a:defRPr sz="1400" i="1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defRPr sz="1200" i="1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defRPr sz="1100" i="1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>
              <a:defRPr sz="1100" i="1">
                <a:solidFill>
                  <a:schemeClr val="bg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871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ata Slide (for content heavy tables and charts)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12192000" cy="6972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619" y="235069"/>
            <a:ext cx="10972800" cy="671293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800"/>
              </a:lnSpc>
              <a:defRPr sz="3600" b="1" baseline="0">
                <a:solidFill>
                  <a:schemeClr val="bg2"/>
                </a:solidFill>
                <a:effectLst/>
                <a:latin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*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751463" y="1090569"/>
            <a:ext cx="10733956" cy="53102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219201" y="1772873"/>
            <a:ext cx="9642764" cy="0"/>
          </a:xfrm>
          <a:prstGeom prst="line">
            <a:avLst/>
          </a:prstGeom>
          <a:ln>
            <a:solidFill>
              <a:srgbClr val="003A7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57083"/>
            <a:ext cx="9753600" cy="414171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3A74"/>
              </a:buClr>
              <a:buSzPct val="70000"/>
              <a:buFont typeface="Wingdings" panose="05000000000000000000" pitchFamily="2" charset="2"/>
              <a:buChar char="§"/>
              <a:defRPr sz="2000" b="1" baseline="0">
                <a:solidFill>
                  <a:srgbClr val="003A74"/>
                </a:solidFill>
                <a:latin typeface="Trebuchet MS" panose="020B0603020202020204" pitchFamily="34" charset="0"/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1" y="1255714"/>
            <a:ext cx="9743017" cy="439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spc="300">
                <a:solidFill>
                  <a:srgbClr val="003A74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 spc="300">
                <a:solidFill>
                  <a:srgbClr val="003A74"/>
                </a:solidFill>
                <a:latin typeface="Trebuchet MS" panose="020B0603020202020204" pitchFamily="34" charset="0"/>
              </a:defRPr>
            </a:lvl2pPr>
            <a:lvl3pPr marL="914400" indent="0">
              <a:buNone/>
              <a:defRPr sz="1800" spc="300">
                <a:solidFill>
                  <a:srgbClr val="003A74"/>
                </a:solidFill>
                <a:latin typeface="Trebuchet MS" panose="020B0603020202020204" pitchFamily="34" charset="0"/>
              </a:defRPr>
            </a:lvl3pPr>
            <a:lvl4pPr marL="1371600" indent="0">
              <a:buNone/>
              <a:defRPr sz="1600" spc="300">
                <a:solidFill>
                  <a:srgbClr val="003A74"/>
                </a:solidFill>
                <a:latin typeface="Trebuchet MS" panose="020B0603020202020204" pitchFamily="34" charset="0"/>
              </a:defRPr>
            </a:lvl4pPr>
            <a:lvl5pPr marL="1828800" indent="0">
              <a:buNone/>
              <a:defRPr sz="1600" spc="300">
                <a:solidFill>
                  <a:srgbClr val="003A74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650750" y="6409889"/>
            <a:ext cx="6675967" cy="277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i="1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>
              <a:defRPr sz="1400" i="1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defRPr sz="1200" i="1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defRPr sz="1100" i="1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>
              <a:defRPr sz="1100" i="1">
                <a:solidFill>
                  <a:schemeClr val="bg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389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ata Slide (for content heavy tables and charts)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12192000" cy="6972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619" y="235069"/>
            <a:ext cx="10972800" cy="671293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800"/>
              </a:lnSpc>
              <a:defRPr sz="3200" b="1" baseline="0">
                <a:solidFill>
                  <a:schemeClr val="bg2"/>
                </a:solidFill>
                <a:effectLst/>
                <a:latin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05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*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751463" y="1090569"/>
            <a:ext cx="5059312" cy="53102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219201" y="1923874"/>
            <a:ext cx="3959604" cy="0"/>
          </a:xfrm>
          <a:prstGeom prst="line">
            <a:avLst/>
          </a:prstGeom>
          <a:ln>
            <a:solidFill>
              <a:srgbClr val="003A7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152299"/>
            <a:ext cx="3881307" cy="408729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3A74"/>
              </a:buClr>
              <a:buSzPct val="70000"/>
              <a:buFont typeface="Wingdings" panose="05000000000000000000" pitchFamily="2" charset="2"/>
              <a:buChar char="§"/>
              <a:defRPr sz="1600" b="1" baseline="0">
                <a:solidFill>
                  <a:srgbClr val="003A74"/>
                </a:solidFill>
                <a:latin typeface="Trebuchet MS" panose="020B0603020202020204" pitchFamily="34" charset="0"/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1" y="1255714"/>
            <a:ext cx="4071457" cy="439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rgbClr val="003A74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 spc="300">
                <a:solidFill>
                  <a:srgbClr val="003A74"/>
                </a:solidFill>
                <a:latin typeface="Trebuchet MS" panose="020B0603020202020204" pitchFamily="34" charset="0"/>
              </a:defRPr>
            </a:lvl2pPr>
            <a:lvl3pPr marL="914400" indent="0">
              <a:buNone/>
              <a:defRPr sz="1800" spc="300">
                <a:solidFill>
                  <a:srgbClr val="003A74"/>
                </a:solidFill>
                <a:latin typeface="Trebuchet MS" panose="020B0603020202020204" pitchFamily="34" charset="0"/>
              </a:defRPr>
            </a:lvl3pPr>
            <a:lvl4pPr marL="1371600" indent="0">
              <a:buNone/>
              <a:defRPr sz="1600" spc="300">
                <a:solidFill>
                  <a:srgbClr val="003A74"/>
                </a:solidFill>
                <a:latin typeface="Trebuchet MS" panose="020B0603020202020204" pitchFamily="34" charset="0"/>
              </a:defRPr>
            </a:lvl4pPr>
            <a:lvl5pPr marL="1828800" indent="0">
              <a:buNone/>
              <a:defRPr sz="1600" spc="300">
                <a:solidFill>
                  <a:srgbClr val="003A74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650750" y="6409889"/>
            <a:ext cx="10834669" cy="277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>
              <a:defRPr sz="1200" i="1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defRPr sz="1100" i="1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defRPr sz="1050" i="1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>
              <a:defRPr sz="1050" i="1">
                <a:solidFill>
                  <a:schemeClr val="bg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420375" y="1099658"/>
            <a:ext cx="5065044" cy="53102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854697" y="1932962"/>
            <a:ext cx="3959604" cy="0"/>
          </a:xfrm>
          <a:prstGeom prst="line">
            <a:avLst/>
          </a:prstGeom>
          <a:ln>
            <a:solidFill>
              <a:srgbClr val="003A7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6854696" y="2161387"/>
            <a:ext cx="3881307" cy="408729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3A74"/>
              </a:buClr>
              <a:buSzPct val="70000"/>
              <a:buFont typeface="Wingdings" panose="05000000000000000000" pitchFamily="2" charset="2"/>
              <a:buChar char="§"/>
              <a:defRPr sz="1600" b="1" baseline="0">
                <a:solidFill>
                  <a:srgbClr val="003A74"/>
                </a:solidFill>
                <a:latin typeface="Trebuchet MS" panose="020B0603020202020204" pitchFamily="34" charset="0"/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854697" y="1264802"/>
            <a:ext cx="4071457" cy="439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rgbClr val="003A74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 spc="300">
                <a:solidFill>
                  <a:srgbClr val="003A74"/>
                </a:solidFill>
                <a:latin typeface="Trebuchet MS" panose="020B0603020202020204" pitchFamily="34" charset="0"/>
              </a:defRPr>
            </a:lvl2pPr>
            <a:lvl3pPr marL="914400" indent="0">
              <a:buNone/>
              <a:defRPr sz="1800" spc="300">
                <a:solidFill>
                  <a:srgbClr val="003A74"/>
                </a:solidFill>
                <a:latin typeface="Trebuchet MS" panose="020B0603020202020204" pitchFamily="34" charset="0"/>
              </a:defRPr>
            </a:lvl3pPr>
            <a:lvl4pPr marL="1371600" indent="0">
              <a:buNone/>
              <a:defRPr sz="1600" spc="300">
                <a:solidFill>
                  <a:srgbClr val="003A74"/>
                </a:solidFill>
                <a:latin typeface="Trebuchet MS" panose="020B0603020202020204" pitchFamily="34" charset="0"/>
              </a:defRPr>
            </a:lvl4pPr>
            <a:lvl5pPr marL="1828800" indent="0">
              <a:buNone/>
              <a:defRPr sz="1600" spc="300">
                <a:solidFill>
                  <a:srgbClr val="003A74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935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ata Slide (for content heavy tables and charts)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12192000" cy="697799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2481005" y="2061270"/>
            <a:ext cx="7104431" cy="33412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Trebuchet MS" panose="020B0603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-14952" y="980672"/>
            <a:ext cx="12192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solidFill>
                  <a:srgbClr val="FFFFFF"/>
                </a:solidFill>
                <a:latin typeface="Trebuchet MS" panose="020B0603020202020204" pitchFamily="34" charset="0"/>
              </a:rPr>
              <a:t>Thank You</a:t>
            </a:r>
            <a:endParaRPr lang="en-US" sz="8000" b="1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806701" y="2290764"/>
            <a:ext cx="6532033" cy="2909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A74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>
                <a:solidFill>
                  <a:srgbClr val="003A74"/>
                </a:solidFill>
                <a:latin typeface="Trebuchet MS" panose="020B0603020202020204" pitchFamily="34" charset="0"/>
              </a:defRPr>
            </a:lvl2pPr>
            <a:lvl3pPr marL="914400" indent="0">
              <a:buNone/>
              <a:defRPr sz="1800">
                <a:solidFill>
                  <a:srgbClr val="003A74"/>
                </a:solidFill>
                <a:latin typeface="Trebuchet MS" panose="020B0603020202020204" pitchFamily="34" charset="0"/>
              </a:defRPr>
            </a:lvl3pPr>
            <a:lvl4pPr marL="1371600" indent="0">
              <a:buNone/>
              <a:defRPr sz="1600">
                <a:solidFill>
                  <a:srgbClr val="003A74"/>
                </a:solidFill>
                <a:latin typeface="Trebuchet MS" panose="020B0603020202020204" pitchFamily="34" charset="0"/>
              </a:defRPr>
            </a:lvl4pPr>
            <a:lvl5pPr marL="1828800" indent="0">
              <a:buNone/>
              <a:defRPr sz="1600">
                <a:solidFill>
                  <a:srgbClr val="003A74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98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3" y="-115824"/>
            <a:ext cx="12192000" cy="697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9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34" r:id="rId2"/>
    <p:sldLayoutId id="2147483729" r:id="rId3"/>
    <p:sldLayoutId id="2147483732" r:id="rId4"/>
    <p:sldLayoutId id="2147483733" r:id="rId5"/>
    <p:sldLayoutId id="2147483730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2185142"/>
            <a:ext cx="5105400" cy="906496"/>
          </a:xfrm>
        </p:spPr>
        <p:txBody>
          <a:bodyPr/>
          <a:lstStyle/>
          <a:p>
            <a:r>
              <a:rPr lang="en-US" sz="2400" dirty="0"/>
              <a:t>DIVISION OF</a:t>
            </a:r>
            <a:br>
              <a:rPr lang="en-US" sz="2400" dirty="0"/>
            </a:br>
            <a:r>
              <a:rPr lang="en-US" sz="2400" dirty="0"/>
              <a:t>GLOBAL HIV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sz="2400" dirty="0"/>
              <a:t> TB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54"/>
          <a:stretch/>
        </p:blipFill>
        <p:spPr>
          <a:xfrm>
            <a:off x="9067801" y="5638800"/>
            <a:ext cx="1524001" cy="871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3" r="72522"/>
          <a:stretch/>
        </p:blipFill>
        <p:spPr>
          <a:xfrm>
            <a:off x="9982200" y="5638800"/>
            <a:ext cx="685800" cy="8713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3" t="17490" r="50746" b="21293"/>
          <a:stretch/>
        </p:blipFill>
        <p:spPr>
          <a:xfrm>
            <a:off x="9883422" y="5791200"/>
            <a:ext cx="685800" cy="533400"/>
          </a:xfrm>
          <a:prstGeom prst="rect">
            <a:avLst/>
          </a:prstGeom>
        </p:spPr>
      </p:pic>
      <p:sp>
        <p:nvSpPr>
          <p:cNvPr id="8" name="Subtitle 3"/>
          <p:cNvSpPr>
            <a:spLocks noGrp="1"/>
          </p:cNvSpPr>
          <p:nvPr>
            <p:ph type="subTitle" idx="1"/>
          </p:nvPr>
        </p:nvSpPr>
        <p:spPr>
          <a:xfrm>
            <a:off x="388620" y="3298247"/>
            <a:ext cx="10504170" cy="401299"/>
          </a:xfrm>
        </p:spPr>
        <p:txBody>
          <a:bodyPr/>
          <a:lstStyle/>
          <a:p>
            <a:r>
              <a:rPr lang="en-US" dirty="0"/>
              <a:t>Gaston Djomand, Trista Bingham, Irene </a:t>
            </a:r>
            <a:r>
              <a:rPr lang="en-US" dirty="0" err="1"/>
              <a:t>Benech</a:t>
            </a:r>
            <a:r>
              <a:rPr lang="en-US" dirty="0"/>
              <a:t>, Tisha Wheeler, Annie </a:t>
            </a:r>
            <a:r>
              <a:rPr lang="en-US" dirty="0" err="1"/>
              <a:t>Sanicki</a:t>
            </a:r>
            <a:r>
              <a:rPr lang="en-US" dirty="0"/>
              <a:t>, Sasha Mital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1" y="-144567"/>
            <a:ext cx="92388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Expansion of HIV pre-exposure prophylaxis (</a:t>
            </a:r>
            <a:r>
              <a:rPr lang="en-US" sz="2800" b="1" dirty="0" err="1">
                <a:solidFill>
                  <a:schemeClr val="accent6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PrEP</a:t>
            </a:r>
            <a:r>
              <a:rPr lang="en-US" sz="28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) among key populations in PEPFAR global </a:t>
            </a:r>
          </a:p>
          <a:p>
            <a:pPr algn="ctr"/>
            <a:r>
              <a:rPr lang="en-US" sz="28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program: data from the 1</a:t>
            </a:r>
            <a:r>
              <a:rPr lang="en-US" sz="2800" b="1" baseline="30000" dirty="0">
                <a:solidFill>
                  <a:schemeClr val="accent6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st</a:t>
            </a:r>
            <a:r>
              <a:rPr lang="en-US" sz="28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year of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75950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and Methods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20140" y="1359017"/>
            <a:ext cx="9932670" cy="4739780"/>
          </a:xfrm>
        </p:spPr>
        <p:txBody>
          <a:bodyPr/>
          <a:lstStyle/>
          <a:p>
            <a:r>
              <a:rPr lang="en-US" sz="2000" b="0" dirty="0">
                <a:solidFill>
                  <a:srgbClr val="002A54"/>
                </a:solidFill>
                <a:latin typeface="Calibri" panose="020F0502020204030204" pitchFamily="34" charset="0"/>
              </a:rPr>
              <a:t>Oral </a:t>
            </a:r>
            <a:r>
              <a:rPr lang="en-US" sz="2000" b="0" dirty="0" err="1">
                <a:solidFill>
                  <a:srgbClr val="002A54"/>
                </a:solidFill>
                <a:latin typeface="Calibri" panose="020F0502020204030204" pitchFamily="34" charset="0"/>
              </a:rPr>
              <a:t>PrEP</a:t>
            </a:r>
            <a:r>
              <a:rPr lang="en-US" sz="2000" b="0" dirty="0">
                <a:solidFill>
                  <a:srgbClr val="002A54"/>
                </a:solidFill>
                <a:latin typeface="Calibri" panose="020F0502020204030204" pitchFamily="34" charset="0"/>
              </a:rPr>
              <a:t> significantly reduces the risk of HIV infection among HIV-negative persons with substantial risk behavior</a:t>
            </a:r>
          </a:p>
          <a:p>
            <a:endParaRPr lang="en-US" sz="2000" b="0" dirty="0">
              <a:solidFill>
                <a:srgbClr val="002A54"/>
              </a:solidFill>
              <a:latin typeface="Calibri" panose="020F0502020204030204" pitchFamily="34" charset="0"/>
            </a:endParaRPr>
          </a:p>
          <a:p>
            <a:r>
              <a:rPr lang="en-US" sz="2000" b="0" dirty="0">
                <a:solidFill>
                  <a:srgbClr val="002A54"/>
                </a:solidFill>
                <a:latin typeface="Calibri" panose="020F0502020204030204" pitchFamily="34" charset="0"/>
              </a:rPr>
              <a:t>PEPFAR issued </a:t>
            </a:r>
            <a:r>
              <a:rPr lang="en-US" sz="2000" b="0" strike="sngStrike" dirty="0">
                <a:solidFill>
                  <a:srgbClr val="002A54"/>
                </a:solidFill>
                <a:latin typeface="Calibri" panose="020F0502020204030204" pitchFamily="34" charset="0"/>
              </a:rPr>
              <a:t> </a:t>
            </a:r>
            <a:r>
              <a:rPr lang="en-US" sz="2000" b="0" dirty="0">
                <a:solidFill>
                  <a:srgbClr val="002A54"/>
                </a:solidFill>
                <a:latin typeface="Calibri" panose="020F0502020204030204" pitchFamily="34" charset="0"/>
              </a:rPr>
              <a:t>guidance to implement </a:t>
            </a:r>
            <a:r>
              <a:rPr lang="en-US" sz="2000" b="0" dirty="0" err="1">
                <a:solidFill>
                  <a:srgbClr val="002A54"/>
                </a:solidFill>
                <a:latin typeface="Calibri" panose="020F0502020204030204" pitchFamily="34" charset="0"/>
              </a:rPr>
              <a:t>PrEP</a:t>
            </a:r>
            <a:r>
              <a:rPr lang="en-US" sz="2000" b="0" dirty="0">
                <a:solidFill>
                  <a:srgbClr val="002A54"/>
                </a:solidFill>
                <a:latin typeface="Calibri" panose="020F0502020204030204" pitchFamily="34" charset="0"/>
              </a:rPr>
              <a:t> programming in 2016*</a:t>
            </a:r>
          </a:p>
          <a:p>
            <a:endParaRPr lang="en-US" sz="2000" b="0" dirty="0">
              <a:solidFill>
                <a:srgbClr val="002A54"/>
              </a:solidFill>
              <a:latin typeface="Calibri" panose="020F0502020204030204" pitchFamily="34" charset="0"/>
            </a:endParaRPr>
          </a:p>
          <a:p>
            <a:r>
              <a:rPr lang="en-US" sz="2000" b="0" dirty="0">
                <a:solidFill>
                  <a:srgbClr val="002A54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data on the number of people newly enrolled on oral </a:t>
            </a:r>
            <a:r>
              <a:rPr lang="en-US" sz="2000" b="0" dirty="0" err="1">
                <a:solidFill>
                  <a:srgbClr val="002A54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</a:t>
            </a:r>
            <a:r>
              <a:rPr lang="en-US" sz="2000" b="0" dirty="0">
                <a:solidFill>
                  <a:srgbClr val="002A54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reported quarterly by PEPFAR’s 36 country/regional programs (countries): </a:t>
            </a:r>
          </a:p>
          <a:p>
            <a:pPr lvl="1">
              <a:buClr>
                <a:srgbClr val="003A74"/>
              </a:buClr>
            </a:pPr>
            <a:r>
              <a:rPr lang="en-US" sz="1600" dirty="0">
                <a:solidFill>
                  <a:srgbClr val="002A54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each quarter, the reported numbers are stratified by general population (GP) and key populations (KPs). </a:t>
            </a:r>
          </a:p>
          <a:p>
            <a:pPr lvl="1">
              <a:buClr>
                <a:srgbClr val="003A74"/>
              </a:buClr>
            </a:pPr>
            <a:endParaRPr lang="en-US" sz="1600" dirty="0">
              <a:solidFill>
                <a:srgbClr val="002A54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0" dirty="0">
                <a:solidFill>
                  <a:srgbClr val="002A54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computed the proportion of all new </a:t>
            </a:r>
            <a:r>
              <a:rPr lang="en-US" sz="2000" b="0" dirty="0" err="1">
                <a:solidFill>
                  <a:srgbClr val="002A54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</a:t>
            </a:r>
            <a:r>
              <a:rPr lang="en-US" sz="2000" b="0" dirty="0">
                <a:solidFill>
                  <a:srgbClr val="002A54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enrollees contributed by KP versus GP and compared the relative percentage change in </a:t>
            </a:r>
            <a:r>
              <a:rPr lang="en-US" sz="2000" b="0" dirty="0" err="1">
                <a:solidFill>
                  <a:srgbClr val="002A54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</a:t>
            </a:r>
            <a:r>
              <a:rPr lang="en-US" sz="2000" b="0" dirty="0">
                <a:solidFill>
                  <a:srgbClr val="002A54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enrollment for those populations between the 1</a:t>
            </a:r>
            <a:r>
              <a:rPr lang="en-US" sz="2000" b="0" baseline="30000" dirty="0">
                <a:solidFill>
                  <a:srgbClr val="002A54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US" sz="2000" b="0" dirty="0">
                <a:solidFill>
                  <a:srgbClr val="002A54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4</a:t>
            </a:r>
            <a:r>
              <a:rPr lang="en-US" sz="2000" b="0" baseline="30000" dirty="0">
                <a:solidFill>
                  <a:srgbClr val="002A54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2000" b="0" dirty="0">
                <a:solidFill>
                  <a:srgbClr val="002A54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quarters of the implementation year</a:t>
            </a:r>
            <a:endParaRPr lang="en-US" sz="2000" dirty="0">
              <a:solidFill>
                <a:srgbClr val="002A54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259107" y="5640548"/>
            <a:ext cx="6864766" cy="760253"/>
          </a:xfrm>
        </p:spPr>
        <p:txBody>
          <a:bodyPr/>
          <a:lstStyle/>
          <a:p>
            <a:endParaRPr lang="en-US" sz="1050" i="0" dirty="0">
              <a:solidFill>
                <a:srgbClr val="003A74"/>
              </a:solidFill>
              <a:latin typeface="Calibri" panose="020F0502020204030204" pitchFamily="34" charset="0"/>
            </a:endParaRPr>
          </a:p>
          <a:p>
            <a:r>
              <a:rPr lang="en-US" sz="1050" i="0" dirty="0">
                <a:solidFill>
                  <a:srgbClr val="003A74"/>
                </a:solidFill>
                <a:latin typeface="Calibri" panose="020F0502020204030204" pitchFamily="34" charset="0"/>
              </a:rPr>
              <a:t> * PEPFAR Technical Considerations for COP/ROP 2016 :https://www.pepfar.gov/documents/organization/252263.pdf h: </a:t>
            </a:r>
            <a:endParaRPr lang="en-US" sz="105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en-US" sz="1050" dirty="0">
              <a:solidFill>
                <a:srgbClr val="003A74"/>
              </a:solidFill>
              <a:latin typeface="Calibri" panose="020F0502020204030204" pitchFamily="34" charset="0"/>
            </a:endParaRPr>
          </a:p>
          <a:p>
            <a:endParaRPr lang="en-US" sz="1050" dirty="0">
              <a:solidFill>
                <a:srgbClr val="003A7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89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38400" y="1246095"/>
            <a:ext cx="7315200" cy="4852703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dirty="0">
                <a:solidFill>
                  <a:srgbClr val="000C18"/>
                </a:solidFill>
                <a:latin typeface="Calibri" panose="020F0502020204030204" pitchFamily="34" charset="0"/>
              </a:rPr>
              <a:t>Table: Countries Reporting New </a:t>
            </a:r>
            <a:r>
              <a:rPr lang="en-US" sz="1400" dirty="0" err="1">
                <a:solidFill>
                  <a:srgbClr val="000C18"/>
                </a:solidFill>
                <a:latin typeface="Calibri" panose="020F0502020204030204" pitchFamily="34" charset="0"/>
              </a:rPr>
              <a:t>PrEP</a:t>
            </a:r>
            <a:r>
              <a:rPr lang="en-US" sz="1400" dirty="0">
                <a:solidFill>
                  <a:srgbClr val="000C18"/>
                </a:solidFill>
                <a:latin typeface="Calibri" panose="020F0502020204030204" pitchFamily="34" charset="0"/>
              </a:rPr>
              <a:t> by KP and GP </a:t>
            </a:r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spcBef>
                <a:spcPts val="800"/>
              </a:spcBef>
              <a:buClrTx/>
              <a:buSzTx/>
              <a:buNone/>
            </a:pP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701364"/>
              </p:ext>
            </p:extLst>
          </p:nvPr>
        </p:nvGraphicFramePr>
        <p:xfrm>
          <a:off x="2827747" y="1610261"/>
          <a:ext cx="6536509" cy="57857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969183">
                  <a:extLst>
                    <a:ext uri="{9D8B030D-6E8A-4147-A177-3AD203B41FA5}">
                      <a16:colId xmlns:a16="http://schemas.microsoft.com/office/drawing/2014/main" val="2075122806"/>
                    </a:ext>
                  </a:extLst>
                </a:gridCol>
                <a:gridCol w="970391">
                  <a:extLst>
                    <a:ext uri="{9D8B030D-6E8A-4147-A177-3AD203B41FA5}">
                      <a16:colId xmlns:a16="http://schemas.microsoft.com/office/drawing/2014/main" val="1028302459"/>
                    </a:ext>
                  </a:extLst>
                </a:gridCol>
                <a:gridCol w="895021">
                  <a:extLst>
                    <a:ext uri="{9D8B030D-6E8A-4147-A177-3AD203B41FA5}">
                      <a16:colId xmlns:a16="http://schemas.microsoft.com/office/drawing/2014/main" val="47506105"/>
                    </a:ext>
                  </a:extLst>
                </a:gridCol>
                <a:gridCol w="880411">
                  <a:extLst>
                    <a:ext uri="{9D8B030D-6E8A-4147-A177-3AD203B41FA5}">
                      <a16:colId xmlns:a16="http://schemas.microsoft.com/office/drawing/2014/main" val="1160600475"/>
                    </a:ext>
                  </a:extLst>
                </a:gridCol>
                <a:gridCol w="821503">
                  <a:extLst>
                    <a:ext uri="{9D8B030D-6E8A-4147-A177-3AD203B41FA5}">
                      <a16:colId xmlns:a16="http://schemas.microsoft.com/office/drawing/2014/main" val="2362367079"/>
                    </a:ext>
                  </a:extLst>
                </a:gridCol>
              </a:tblGrid>
              <a:tr h="124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C18"/>
                          </a:solidFill>
                          <a:effectLst/>
                        </a:rPr>
                        <a:t> </a:t>
                      </a:r>
                      <a:endParaRPr lang="en-US" sz="1100" b="0" dirty="0">
                        <a:solidFill>
                          <a:srgbClr val="000C1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9525" cap="flat" cmpd="sng" algn="ctr">
                      <a:solidFill>
                        <a:srgbClr val="002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002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C18"/>
                          </a:solidFill>
                          <a:effectLst/>
                        </a:rPr>
                        <a:t>1rst Quarter</a:t>
                      </a:r>
                      <a:endParaRPr lang="en-US" sz="1100" b="0" dirty="0">
                        <a:solidFill>
                          <a:srgbClr val="000C1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002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002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C18"/>
                          </a:solidFill>
                          <a:effectLst/>
                        </a:rPr>
                        <a:t>2</a:t>
                      </a:r>
                      <a:r>
                        <a:rPr lang="en-US" sz="1100" baseline="30000" dirty="0">
                          <a:solidFill>
                            <a:srgbClr val="000C18"/>
                          </a:solidFill>
                          <a:effectLst/>
                        </a:rPr>
                        <a:t>nd</a:t>
                      </a:r>
                      <a:r>
                        <a:rPr lang="en-US" sz="1100" dirty="0">
                          <a:solidFill>
                            <a:srgbClr val="000C18"/>
                          </a:solidFill>
                          <a:effectLst/>
                        </a:rPr>
                        <a:t> quarter</a:t>
                      </a:r>
                      <a:endParaRPr lang="en-US" sz="1100" b="0" dirty="0">
                        <a:solidFill>
                          <a:srgbClr val="000C1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9525" cap="flat" cmpd="sng" algn="ctr">
                      <a:solidFill>
                        <a:srgbClr val="002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C18"/>
                          </a:solidFill>
                          <a:effectLst/>
                        </a:rPr>
                        <a:t>3</a:t>
                      </a:r>
                      <a:r>
                        <a:rPr lang="en-US" sz="1100" baseline="30000" dirty="0">
                          <a:solidFill>
                            <a:srgbClr val="000C18"/>
                          </a:solidFill>
                          <a:effectLst/>
                        </a:rPr>
                        <a:t>rd</a:t>
                      </a:r>
                      <a:r>
                        <a:rPr lang="en-US" sz="1100" dirty="0">
                          <a:solidFill>
                            <a:srgbClr val="000C18"/>
                          </a:solidFill>
                          <a:effectLst/>
                        </a:rPr>
                        <a:t> Quarter</a:t>
                      </a:r>
                      <a:endParaRPr lang="en-US" sz="1100" b="0" dirty="0">
                        <a:solidFill>
                          <a:srgbClr val="000C1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9525" cap="flat" cmpd="sng" algn="ctr">
                      <a:solidFill>
                        <a:srgbClr val="002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C18"/>
                          </a:solidFill>
                          <a:effectLst/>
                        </a:rPr>
                        <a:t>4</a:t>
                      </a:r>
                      <a:r>
                        <a:rPr lang="en-US" sz="1100" baseline="30000" dirty="0">
                          <a:solidFill>
                            <a:srgbClr val="000C18"/>
                          </a:solidFill>
                          <a:effectLst/>
                        </a:rPr>
                        <a:t>th</a:t>
                      </a:r>
                      <a:r>
                        <a:rPr lang="en-US" sz="1100" dirty="0">
                          <a:solidFill>
                            <a:srgbClr val="000C18"/>
                          </a:solidFill>
                          <a:effectLst/>
                        </a:rPr>
                        <a:t> Quarter</a:t>
                      </a:r>
                      <a:endParaRPr lang="en-US" sz="1100" b="0" dirty="0">
                        <a:solidFill>
                          <a:srgbClr val="000C1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9525" cap="flat" cmpd="sng" algn="ctr">
                      <a:solidFill>
                        <a:srgbClr val="002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415032"/>
                  </a:ext>
                </a:extLst>
              </a:tr>
              <a:tr h="1995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C18"/>
                          </a:solidFill>
                          <a:effectLst/>
                        </a:rPr>
                        <a:t>Countries with new KP  </a:t>
                      </a:r>
                      <a:r>
                        <a:rPr lang="en-US" sz="1100" dirty="0" err="1">
                          <a:solidFill>
                            <a:srgbClr val="000C18"/>
                          </a:solidFill>
                          <a:effectLst/>
                        </a:rPr>
                        <a:t>PrEP</a:t>
                      </a:r>
                      <a:r>
                        <a:rPr lang="en-US" sz="1100" dirty="0">
                          <a:solidFill>
                            <a:srgbClr val="000C18"/>
                          </a:solidFill>
                          <a:effectLst/>
                        </a:rPr>
                        <a:t>  enrollees</a:t>
                      </a:r>
                      <a:endParaRPr lang="en-US" sz="1100" b="0" dirty="0">
                        <a:solidFill>
                          <a:srgbClr val="000C1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9525" cap="flat" cmpd="sng" algn="ctr">
                      <a:solidFill>
                        <a:srgbClr val="002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C18"/>
                          </a:solidFill>
                          <a:effectLst/>
                        </a:rPr>
                        <a:t>3</a:t>
                      </a:r>
                      <a:endParaRPr lang="en-US" sz="1100" b="1" dirty="0">
                        <a:solidFill>
                          <a:srgbClr val="000C1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002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2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C18"/>
                          </a:solidFill>
                          <a:effectLst/>
                        </a:rPr>
                        <a:t>5</a:t>
                      </a:r>
                      <a:endParaRPr lang="en-US" sz="1100" b="1" dirty="0">
                        <a:solidFill>
                          <a:srgbClr val="000C1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9525" cap="flat" cmpd="sng" algn="ctr">
                      <a:solidFill>
                        <a:srgbClr val="002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C18"/>
                          </a:solidFill>
                          <a:effectLst/>
                        </a:rPr>
                        <a:t>8</a:t>
                      </a:r>
                      <a:endParaRPr lang="en-US" sz="1100" b="1" dirty="0">
                        <a:solidFill>
                          <a:srgbClr val="000C1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9525" cap="flat" cmpd="sng" algn="ctr">
                      <a:solidFill>
                        <a:srgbClr val="002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C18"/>
                          </a:solidFill>
                          <a:effectLst/>
                        </a:rPr>
                        <a:t>6</a:t>
                      </a:r>
                      <a:endParaRPr lang="en-US" sz="1100" b="1" dirty="0">
                        <a:solidFill>
                          <a:srgbClr val="000C1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9525" cap="flat" cmpd="sng" algn="ctr">
                      <a:solidFill>
                        <a:srgbClr val="002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40467446"/>
                  </a:ext>
                </a:extLst>
              </a:tr>
              <a:tr h="1995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C18"/>
                          </a:solidFill>
                          <a:effectLst/>
                        </a:rPr>
                        <a:t>Countries</a:t>
                      </a:r>
                      <a:r>
                        <a:rPr lang="en-US" sz="1100" baseline="0" dirty="0">
                          <a:solidFill>
                            <a:srgbClr val="000C18"/>
                          </a:solidFill>
                          <a:effectLst/>
                        </a:rPr>
                        <a:t> with new Prep enrollees</a:t>
                      </a:r>
                      <a:endParaRPr lang="en-US" sz="1100" b="0" dirty="0">
                        <a:solidFill>
                          <a:srgbClr val="000C1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9525" cap="flat" cmpd="sng" algn="ctr">
                      <a:solidFill>
                        <a:srgbClr val="002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002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C18"/>
                          </a:solidFill>
                          <a:effectLst/>
                        </a:rPr>
                        <a:t>5</a:t>
                      </a:r>
                      <a:endParaRPr lang="en-US" sz="1100" b="1" dirty="0">
                        <a:solidFill>
                          <a:srgbClr val="000C1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002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002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C18"/>
                          </a:solidFill>
                          <a:effectLst/>
                        </a:rPr>
                        <a:t>7</a:t>
                      </a:r>
                      <a:endParaRPr lang="en-US" sz="1100" b="1" dirty="0">
                        <a:solidFill>
                          <a:srgbClr val="000C1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9525" cap="flat" cmpd="sng" algn="ctr">
                      <a:solidFill>
                        <a:srgbClr val="002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C18"/>
                          </a:solidFill>
                          <a:effectLst/>
                        </a:rPr>
                        <a:t>13</a:t>
                      </a:r>
                      <a:endParaRPr lang="en-US" sz="1100" b="1" dirty="0">
                        <a:solidFill>
                          <a:srgbClr val="000C1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9525" cap="flat" cmpd="sng" algn="ctr">
                      <a:solidFill>
                        <a:srgbClr val="002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C18"/>
                          </a:solidFill>
                          <a:effectLst/>
                        </a:rPr>
                        <a:t>9</a:t>
                      </a:r>
                      <a:endParaRPr lang="en-US" sz="1100" b="1" dirty="0">
                        <a:solidFill>
                          <a:srgbClr val="000C1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9525" cap="flat" cmpd="sng" algn="ctr">
                      <a:solidFill>
                        <a:srgbClr val="002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7782861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925" y="2537527"/>
            <a:ext cx="6258149" cy="3677502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6" name="Rectangle 5"/>
          <p:cNvSpPr/>
          <p:nvPr/>
        </p:nvSpPr>
        <p:spPr>
          <a:xfrm>
            <a:off x="4036233" y="2534548"/>
            <a:ext cx="167631" cy="1794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2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Next Steps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88669" y="1040130"/>
            <a:ext cx="10696749" cy="5200650"/>
          </a:xfrm>
        </p:spPr>
        <p:txBody>
          <a:bodyPr/>
          <a:lstStyle/>
          <a:p>
            <a:r>
              <a:rPr lang="en-US" sz="2000" b="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 the 4 reporting periods in the 1</a:t>
            </a:r>
            <a:r>
              <a:rPr lang="en-US" sz="2000" b="0" baseline="300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US" sz="2000" b="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year of implementation, </a:t>
            </a:r>
            <a:r>
              <a:rPr lang="en-US" sz="2000" b="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</a:t>
            </a:r>
            <a:r>
              <a:rPr lang="en-US" sz="2000" b="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enrollment increased steadily among both KP and GP </a:t>
            </a:r>
          </a:p>
          <a:p>
            <a:r>
              <a:rPr lang="en-US" sz="2000" b="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Reported uptake was higher among GP than KP, although data were not queried for potential misclassification</a:t>
            </a:r>
          </a:p>
          <a:p>
            <a:r>
              <a:rPr lang="en-US" sz="2000" b="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 efforts are needed to streamline KP </a:t>
            </a:r>
            <a:r>
              <a:rPr lang="en-US" sz="2000" b="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</a:t>
            </a:r>
            <a:r>
              <a:rPr lang="en-US" sz="2000" b="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scale-up by:</a:t>
            </a:r>
          </a:p>
          <a:p>
            <a:pPr lvl="1">
              <a:buClr>
                <a:srgbClr val="002A54"/>
              </a:buClr>
            </a:pPr>
            <a:r>
              <a:rPr lang="en-US" sz="1600" dirty="0">
                <a:solidFill>
                  <a:srgbClr val="003A74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Ensuring accurate reporting and data quality</a:t>
            </a:r>
          </a:p>
          <a:p>
            <a:pPr lvl="1">
              <a:buClr>
                <a:srgbClr val="002A54"/>
              </a:buClr>
            </a:pPr>
            <a:r>
              <a:rPr lang="en-US" sz="1600" dirty="0">
                <a:solidFill>
                  <a:srgbClr val="003A74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Increased demand creation beyond early adopters </a:t>
            </a:r>
          </a:p>
          <a:p>
            <a:pPr lvl="1">
              <a:buClr>
                <a:srgbClr val="002A54"/>
              </a:buClr>
            </a:pPr>
            <a:r>
              <a:rPr lang="en-US" sz="1600" dirty="0">
                <a:solidFill>
                  <a:srgbClr val="003A74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Advocacy with host country governments to fast-track </a:t>
            </a:r>
            <a:r>
              <a:rPr lang="en-US" sz="1600" dirty="0" err="1">
                <a:solidFill>
                  <a:srgbClr val="003A74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</a:t>
            </a:r>
            <a:r>
              <a:rPr lang="en-US" sz="1600" dirty="0">
                <a:solidFill>
                  <a:srgbClr val="003A74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services</a:t>
            </a:r>
          </a:p>
          <a:p>
            <a:r>
              <a:rPr lang="en-US" sz="2000" b="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 Steps</a:t>
            </a:r>
          </a:p>
          <a:p>
            <a:pPr lvl="1">
              <a:buClr>
                <a:srgbClr val="002A54"/>
              </a:buClr>
            </a:pPr>
            <a:r>
              <a:rPr lang="en-US" sz="1600" dirty="0">
                <a:solidFill>
                  <a:srgbClr val="003A74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Identify most successful </a:t>
            </a:r>
            <a:r>
              <a:rPr lang="en-US" sz="1600" dirty="0" err="1">
                <a:solidFill>
                  <a:srgbClr val="003A74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</a:t>
            </a:r>
            <a:r>
              <a:rPr lang="en-US" sz="1600" dirty="0">
                <a:solidFill>
                  <a:srgbClr val="003A74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implementers</a:t>
            </a:r>
          </a:p>
          <a:p>
            <a:pPr lvl="1">
              <a:buClr>
                <a:srgbClr val="002A54"/>
              </a:buClr>
            </a:pPr>
            <a:r>
              <a:rPr lang="en-US" sz="1600" dirty="0">
                <a:solidFill>
                  <a:srgbClr val="003A74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Share country successes and best practices across PEPFAR </a:t>
            </a:r>
          </a:p>
          <a:p>
            <a:pPr lvl="1">
              <a:buClr>
                <a:srgbClr val="002A54"/>
              </a:buClr>
            </a:pPr>
            <a:r>
              <a:rPr lang="en-US" sz="1600" dirty="0">
                <a:solidFill>
                  <a:srgbClr val="003A74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Ensure adherence and retention among </a:t>
            </a:r>
            <a:r>
              <a:rPr lang="en-US" sz="1600" dirty="0" err="1">
                <a:solidFill>
                  <a:srgbClr val="003A74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</a:t>
            </a:r>
            <a:r>
              <a:rPr lang="en-US" sz="1600" dirty="0">
                <a:solidFill>
                  <a:srgbClr val="003A74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users at substantial risk of HIV infection</a:t>
            </a:r>
          </a:p>
          <a:p>
            <a:pPr lvl="1">
              <a:buClr>
                <a:srgbClr val="002A54"/>
              </a:buClr>
            </a:pPr>
            <a:r>
              <a:rPr lang="en-US" sz="1600" dirty="0">
                <a:solidFill>
                  <a:srgbClr val="003A74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Continue to advocate for KP enabling environment to address restrictive KP national policies and potential gender inequalities</a:t>
            </a:r>
          </a:p>
          <a:p>
            <a:pPr marL="457200" lvl="1" indent="0">
              <a:buClr>
                <a:srgbClr val="002A54"/>
              </a:buClr>
              <a:buNone/>
            </a:pPr>
            <a:endParaRPr lang="en-US" sz="1600" dirty="0">
              <a:solidFill>
                <a:srgbClr val="003A74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7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CDC OD Dark PPT Colors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4933</TotalTime>
  <Words>338</Words>
  <Application>Microsoft Office PowerPoint</Application>
  <PresentationFormat>Widescreen</PresentationFormat>
  <Paragraphs>46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Calibri</vt:lpstr>
      <vt:lpstr>Courier New</vt:lpstr>
      <vt:lpstr>Myriad Web Pro</vt:lpstr>
      <vt:lpstr>Tahoma</vt:lpstr>
      <vt:lpstr>Times New Roman</vt:lpstr>
      <vt:lpstr>Trebuchet MS</vt:lpstr>
      <vt:lpstr>Wingdings</vt:lpstr>
      <vt:lpstr>Theme1</vt:lpstr>
      <vt:lpstr>DIVISION OF GLOBAL HIV &amp; TB</vt:lpstr>
      <vt:lpstr>Background and Methods</vt:lpstr>
      <vt:lpstr>Results</vt:lpstr>
      <vt:lpstr>Conclusions and Next Steps</vt:lpstr>
    </vt:vector>
  </TitlesOfParts>
  <Company>Centers for Disease Control and Prevention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Division of Global HIV/AIDS (DGHA)</dc:title>
  <dc:creator>CDC User</dc:creator>
  <cp:lastModifiedBy>great guy</cp:lastModifiedBy>
  <cp:revision>143</cp:revision>
  <cp:lastPrinted>2018-07-13T15:17:08Z</cp:lastPrinted>
  <dcterms:created xsi:type="dcterms:W3CDTF">2015-04-13T17:14:32Z</dcterms:created>
  <dcterms:modified xsi:type="dcterms:W3CDTF">2018-07-20T22:53:50Z</dcterms:modified>
</cp:coreProperties>
</file>